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Barlow Condensed Bold" panose="020B0604020202020204" charset="0"/>
      <p:regular r:id="rId26"/>
    </p:embeddedFont>
    <p:embeddedFont>
      <p:font typeface="Canva Sans" panose="020B0604020202020204" charset="0"/>
      <p:regular r:id="rId27"/>
    </p:embeddedFont>
    <p:embeddedFont>
      <p:font typeface="Open San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שחר דלאל" userId="9248efb7-ee8e-4ddc-a34e-7c80b82c83e1" providerId="ADAL" clId="{51287A62-1299-4195-8E87-97DDF968B7A5}"/>
    <pc:docChg chg="modSld">
      <pc:chgData name="שחר דלאל" userId="9248efb7-ee8e-4ddc-a34e-7c80b82c83e1" providerId="ADAL" clId="{51287A62-1299-4195-8E87-97DDF968B7A5}" dt="2024-09-16T14:43:50.659" v="1" actId="14100"/>
      <pc:docMkLst>
        <pc:docMk/>
      </pc:docMkLst>
      <pc:sldChg chg="modSp mod">
        <pc:chgData name="שחר דלאל" userId="9248efb7-ee8e-4ddc-a34e-7c80b82c83e1" providerId="ADAL" clId="{51287A62-1299-4195-8E87-97DDF968B7A5}" dt="2024-09-16T14:42:53.625" v="0" actId="14100"/>
        <pc:sldMkLst>
          <pc:docMk/>
          <pc:sldMk cId="0" sldId="256"/>
        </pc:sldMkLst>
        <pc:spChg chg="mod">
          <ac:chgData name="שחר דלאל" userId="9248efb7-ee8e-4ddc-a34e-7c80b82c83e1" providerId="ADAL" clId="{51287A62-1299-4195-8E87-97DDF968B7A5}" dt="2024-09-16T14:42:53.625" v="0" actId="14100"/>
          <ac:spMkLst>
            <pc:docMk/>
            <pc:sldMk cId="0" sldId="256"/>
            <ac:spMk id="17" creationId="{00000000-0000-0000-0000-000000000000}"/>
          </ac:spMkLst>
        </pc:spChg>
      </pc:sldChg>
      <pc:sldChg chg="modSp mod">
        <pc:chgData name="שחר דלאל" userId="9248efb7-ee8e-4ddc-a34e-7c80b82c83e1" providerId="ADAL" clId="{51287A62-1299-4195-8E87-97DDF968B7A5}" dt="2024-09-16T14:43:50.659" v="1" actId="14100"/>
        <pc:sldMkLst>
          <pc:docMk/>
          <pc:sldMk cId="0" sldId="272"/>
        </pc:sldMkLst>
        <pc:spChg chg="mod">
          <ac:chgData name="שחר דלאל" userId="9248efb7-ee8e-4ddc-a34e-7c80b82c83e1" providerId="ADAL" clId="{51287A62-1299-4195-8E87-97DDF968B7A5}" dt="2024-09-16T14:43:50.659" v="1" actId="14100"/>
          <ac:spMkLst>
            <pc:docMk/>
            <pc:sldMk cId="0" sldId="272"/>
            <ac:spMk id="1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35914"/>
            <a:ext cx="4215172" cy="4215172"/>
          </a:xfrm>
          <a:custGeom>
            <a:avLst/>
            <a:gdLst/>
            <a:ahLst/>
            <a:cxnLst/>
            <a:rect l="l" t="t" r="r" b="b"/>
            <a:pathLst>
              <a:path w="4215172" h="4215172">
                <a:moveTo>
                  <a:pt x="0" y="0"/>
                </a:moveTo>
                <a:lnTo>
                  <a:pt x="4215172" y="0"/>
                </a:lnTo>
                <a:lnTo>
                  <a:pt x="4215172" y="4215172"/>
                </a:lnTo>
                <a:lnTo>
                  <a:pt x="0" y="421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35507" y="369118"/>
            <a:ext cx="3841207" cy="1052775"/>
          </a:xfrm>
          <a:custGeom>
            <a:avLst/>
            <a:gdLst/>
            <a:ahLst/>
            <a:cxnLst/>
            <a:rect l="l" t="t" r="r" b="b"/>
            <a:pathLst>
              <a:path w="3841207" h="1052775">
                <a:moveTo>
                  <a:pt x="0" y="0"/>
                </a:moveTo>
                <a:lnTo>
                  <a:pt x="3841206" y="0"/>
                </a:lnTo>
                <a:lnTo>
                  <a:pt x="3841206" y="1052775"/>
                </a:lnTo>
                <a:lnTo>
                  <a:pt x="0" y="1052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20256" y="4079386"/>
            <a:ext cx="11079662" cy="110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Generating Multi-scale Graphs with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2084" y="5010150"/>
            <a:ext cx="10588530" cy="110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U-Net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55252" y="6757079"/>
            <a:ext cx="7209671" cy="145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4164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Shachar Dalal  Shahar Vachiler </a:t>
            </a:r>
          </a:p>
          <a:p>
            <a:pPr algn="l">
              <a:lnSpc>
                <a:spcPts val="5830"/>
              </a:lnSpc>
              <a:spcBef>
                <a:spcPct val="0"/>
              </a:spcBef>
            </a:pPr>
            <a:r>
              <a:rPr lang="en-US" sz="4164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205799976      314761065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43872" y="302443"/>
            <a:ext cx="10148528" cy="107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02"/>
              </a:lnSpc>
              <a:spcBef>
                <a:spcPct val="0"/>
              </a:spcBef>
            </a:pPr>
            <a:r>
              <a:rPr lang="en-US" sz="3073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Department of Software Engineering               Capstone Project Phase B</a:t>
            </a:r>
          </a:p>
          <a:p>
            <a:pPr marL="0" lvl="0" indent="0" algn="l">
              <a:lnSpc>
                <a:spcPts val="4302"/>
              </a:lnSpc>
              <a:spcBef>
                <a:spcPct val="0"/>
              </a:spcBef>
            </a:pPr>
            <a:r>
              <a:rPr lang="en-US" sz="3073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3073" b="1" u="none" strike="noStrike" dirty="0" err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Braude</a:t>
            </a:r>
            <a:r>
              <a:rPr lang="en-US" sz="3073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College of Engineering, Israel              Project 24-1-R-9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8243" y="9231581"/>
            <a:ext cx="9938167" cy="61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2"/>
              </a:lnSpc>
              <a:spcBef>
                <a:spcPct val="0"/>
              </a:spcBef>
            </a:pPr>
            <a:r>
              <a:rPr lang="en-US" sz="3573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Supervisor - Prof. Zeev Volkovich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310216" y="3474469"/>
            <a:ext cx="12348027" cy="6812531"/>
          </a:xfrm>
          <a:custGeom>
            <a:avLst/>
            <a:gdLst/>
            <a:ahLst/>
            <a:cxnLst/>
            <a:rect l="l" t="t" r="r" b="b"/>
            <a:pathLst>
              <a:path w="12348027" h="6812531">
                <a:moveTo>
                  <a:pt x="0" y="0"/>
                </a:moveTo>
                <a:lnTo>
                  <a:pt x="12348027" y="0"/>
                </a:lnTo>
                <a:lnTo>
                  <a:pt x="12348027" y="6812531"/>
                </a:lnTo>
                <a:lnTo>
                  <a:pt x="0" y="681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000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641055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general process</a:t>
            </a: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1178B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2958" y="3866786"/>
            <a:ext cx="13622542" cy="632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Autoregressive diffusion model for graph generation or in short </a:t>
            </a:r>
            <a:r>
              <a:rPr lang="en-US" sz="3000" b="1" dirty="0" err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GraphARM</a:t>
            </a:r>
            <a:r>
              <a:rPr lang="en-US" sz="3000" b="1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generates graphs by progressively adding nodes and connections in a discrete graph space, absorbing or masking nodes in the forward process and reconstructing them in reverse.</a:t>
            </a:r>
          </a:p>
          <a:p>
            <a:pPr algn="l">
              <a:lnSpc>
                <a:spcPts val="4980"/>
              </a:lnSpc>
            </a:pPr>
            <a:endParaRPr lang="en-US" sz="3000" b="1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denoising network predicts node types and edges during reconstruction, leveraging a learned node ordering that captures graph structural regularities.</a:t>
            </a:r>
          </a:p>
          <a:p>
            <a:pPr algn="l">
              <a:lnSpc>
                <a:spcPts val="4980"/>
              </a:lnSpc>
            </a:pPr>
            <a:endParaRPr lang="en-US" sz="3000" b="1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This approach enhances efficiency, accuracy, and allows for greater control by easily integrating constraints compared to traditional diffusion models.</a:t>
            </a:r>
          </a:p>
          <a:p>
            <a:pPr algn="l">
              <a:lnSpc>
                <a:spcPts val="4980"/>
              </a:lnSpc>
            </a:pPr>
            <a:endParaRPr lang="en-US" sz="3000" b="1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GraphARM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7542" y="3837330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067862" y="1071400"/>
            <a:ext cx="3358430" cy="3358430"/>
          </a:xfrm>
          <a:custGeom>
            <a:avLst/>
            <a:gdLst/>
            <a:ahLst/>
            <a:cxnLst/>
            <a:rect l="l" t="t" r="r" b="b"/>
            <a:pathLst>
              <a:path w="3358430" h="3358430">
                <a:moveTo>
                  <a:pt x="0" y="0"/>
                </a:moveTo>
                <a:lnTo>
                  <a:pt x="3358429" y="0"/>
                </a:lnTo>
                <a:lnTo>
                  <a:pt x="3358429" y="3358430"/>
                </a:lnTo>
                <a:lnTo>
                  <a:pt x="0" y="335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10983528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Datasets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57916" y="4669827"/>
            <a:ext cx="13622542" cy="499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Proteins dataset represents a biological network, where the nodes correspond to proteins and edges represent interactions between the proteins.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Proteins dataset consists of 1113 proteins, each classified as an enzyme or a non-enzyme. The interaction network consists of 1673 links, representing the interactions between the proteins.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158629" y="3770655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PROTEINS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7542" y="2330816"/>
            <a:ext cx="7254400" cy="67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3399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following datasets involved in our study: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3360324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177391" y="256804"/>
            <a:ext cx="3527992" cy="3527992"/>
          </a:xfrm>
          <a:custGeom>
            <a:avLst/>
            <a:gdLst/>
            <a:ahLst/>
            <a:cxnLst/>
            <a:rect l="l" t="t" r="r" b="b"/>
            <a:pathLst>
              <a:path w="3527992" h="3527992">
                <a:moveTo>
                  <a:pt x="0" y="0"/>
                </a:moveTo>
                <a:lnTo>
                  <a:pt x="3527992" y="0"/>
                </a:lnTo>
                <a:lnTo>
                  <a:pt x="3527992" y="3527992"/>
                </a:lnTo>
                <a:lnTo>
                  <a:pt x="0" y="352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11540608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Datasets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72958" y="4183222"/>
            <a:ext cx="14032425" cy="75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Cora dataset represents a citation network, where nodes correspond to scientific publications and edges represent citations. 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Cora dataset consists of 2708 scientific publications classified into one of seven classes. The citation network consists of 5429 links. 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Cora dataset is divided into seven classes of machine learning topics.</a:t>
            </a:r>
          </a:p>
          <a:p>
            <a:pPr algn="just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73672" y="3293649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40658" y="758463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process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3672" y="2752348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47088" y="3526521"/>
            <a:ext cx="14032425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development process of the project consisted of the next steps: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147088" y="4475211"/>
            <a:ext cx="677751" cy="677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144209" y="4444517"/>
            <a:ext cx="1226937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Identify the input and output objects required for proper program functionality.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37908" y="465120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164492" y="5505387"/>
            <a:ext cx="677751" cy="67775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161613" y="5362512"/>
            <a:ext cx="10079545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Train the GU-net model using a properly structured dataset.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55312" y="568138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3164492" y="6535563"/>
            <a:ext cx="677751" cy="67775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161613" y="6472715"/>
            <a:ext cx="12667792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Adjust the seed dataset to fit the required input format of the GU-net model.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55312" y="671156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147088" y="7565738"/>
            <a:ext cx="677751" cy="67775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144209" y="7502891"/>
            <a:ext cx="10458715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Integrate GU-net's gPool and gUnpool operations.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37908" y="77417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164492" y="8595914"/>
            <a:ext cx="677751" cy="677751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4161613" y="8565219"/>
            <a:ext cx="1155992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Replace CycleGAN with an Autoregressive diffusion model for graph generation.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255312" y="877191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72958" y="3641921"/>
            <a:ext cx="14032425" cy="75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GU-net model is trained on the Proteins dataset.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Both the MISC-GAN framework and the GraphARM diffusion model are trained on the Cora dataset, which focuses on node classification.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Each training process is conducted on 200 epochs and divided into batches in size 32.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just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440246" y="7709654"/>
            <a:ext cx="3143105" cy="2577346"/>
          </a:xfrm>
          <a:custGeom>
            <a:avLst/>
            <a:gdLst/>
            <a:ahLst/>
            <a:cxnLst/>
            <a:rect l="l" t="t" r="r" b="b"/>
            <a:pathLst>
              <a:path w="3143105" h="2577346">
                <a:moveTo>
                  <a:pt x="0" y="0"/>
                </a:moveTo>
                <a:lnTo>
                  <a:pt x="3143105" y="0"/>
                </a:lnTo>
                <a:lnTo>
                  <a:pt x="3143105" y="2577346"/>
                </a:lnTo>
                <a:lnTo>
                  <a:pt x="0" y="25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73672" y="2752348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449926" y="327853"/>
            <a:ext cx="9809909" cy="9959147"/>
          </a:xfrm>
          <a:custGeom>
            <a:avLst/>
            <a:gdLst/>
            <a:ahLst/>
            <a:cxnLst/>
            <a:rect l="l" t="t" r="r" b="b"/>
            <a:pathLst>
              <a:path w="9809909" h="9959147">
                <a:moveTo>
                  <a:pt x="0" y="0"/>
                </a:moveTo>
                <a:lnTo>
                  <a:pt x="9809909" y="0"/>
                </a:lnTo>
                <a:lnTo>
                  <a:pt x="9809909" y="9959147"/>
                </a:lnTo>
                <a:lnTo>
                  <a:pt x="0" y="995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process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999" y="4029358"/>
            <a:ext cx="4530844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following is the Activity diagram of the proposed system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2958" y="3866786"/>
            <a:ext cx="14000916" cy="562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Similarity Index is a quantitative measure used to assess how closely a generated graph replicates the original graph structure.</a:t>
            </a:r>
          </a:p>
          <a:p>
            <a:pPr marL="647700" lvl="1" indent="-323850" algn="l">
              <a:lnSpc>
                <a:spcPts val="498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It evaluates the preservation of key features, including:</a:t>
            </a:r>
          </a:p>
          <a:p>
            <a:pPr algn="l">
              <a:lnSpc>
                <a:spcPts val="498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u="none" strike="noStrike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higher value indicates the generated graph retains more similarities with the original, while a lower value suggests significant alterations in the graph structure.</a:t>
            </a:r>
          </a:p>
          <a:p>
            <a:pPr algn="l">
              <a:lnSpc>
                <a:spcPts val="498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335217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Similarity index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56538" y="5838642"/>
            <a:ext cx="3687262" cy="185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Node connectivity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Clustering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Overall topology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2131" y="2748310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781932" y="5618517"/>
            <a:ext cx="6063373" cy="4555673"/>
          </a:xfrm>
          <a:custGeom>
            <a:avLst/>
            <a:gdLst/>
            <a:ahLst/>
            <a:cxnLst/>
            <a:rect l="l" t="t" r="r" b="b"/>
            <a:pathLst>
              <a:path w="6063373" h="4555673">
                <a:moveTo>
                  <a:pt x="0" y="0"/>
                </a:moveTo>
                <a:lnTo>
                  <a:pt x="6063373" y="0"/>
                </a:lnTo>
                <a:lnTo>
                  <a:pt x="6063373" y="4555673"/>
                </a:lnTo>
                <a:lnTo>
                  <a:pt x="0" y="45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23218" y="2681635"/>
            <a:ext cx="64105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Original Graph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23218" y="3523483"/>
            <a:ext cx="15074244" cy="248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plot below shows the original input graph structure compared to the results of the GU-net and diffusion models.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dirty="0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 the original graph, the nodes are densely concentrated in the projection plot with a uniform circular structure.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6567" y="2814058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318685" y="6214850"/>
            <a:ext cx="5462531" cy="4072150"/>
          </a:xfrm>
          <a:custGeom>
            <a:avLst/>
            <a:gdLst/>
            <a:ahLst/>
            <a:cxnLst/>
            <a:rect l="l" t="t" r="r" b="b"/>
            <a:pathLst>
              <a:path w="5462531" h="4072150">
                <a:moveTo>
                  <a:pt x="0" y="0"/>
                </a:moveTo>
                <a:lnTo>
                  <a:pt x="5462531" y="0"/>
                </a:lnTo>
                <a:lnTo>
                  <a:pt x="5462531" y="4072150"/>
                </a:lnTo>
                <a:lnTo>
                  <a:pt x="0" y="407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17655" y="2747383"/>
            <a:ext cx="1009969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Generate graph using CycleGAN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47610" y="7298428"/>
            <a:ext cx="3296080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Similarity index ~ </a:t>
            </a:r>
            <a:r>
              <a:rPr lang="en-US" sz="3000" b="1">
                <a:solidFill>
                  <a:srgbClr val="FF914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60%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00637" y="3597013"/>
            <a:ext cx="15446745" cy="248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projection plot below shows the output graph using the GU-net gPool and gUnpool operation before integrating the diffusion model.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This outcome shows more uniformity but loses the dense core. The structure appears more circular and smooth, yet lacks the detailed clustering of the original graphs.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427517"/>
            <a:ext cx="4695535" cy="8239125"/>
            <a:chOff x="0" y="0"/>
            <a:chExt cx="6260714" cy="109855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21019" b="6156"/>
            <a:stretch>
              <a:fillRect/>
            </a:stretch>
          </p:blipFill>
          <p:spPr>
            <a:xfrm>
              <a:off x="0" y="0"/>
              <a:ext cx="6260714" cy="109855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1413" y="2101515"/>
            <a:ext cx="2498046" cy="110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u="none" strike="noStrike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30317" y="3727651"/>
            <a:ext cx="8927997" cy="626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Introduction</a:t>
            </a:r>
          </a:p>
          <a:p>
            <a:pPr marL="899124" lvl="1" indent="-449562" algn="l">
              <a:lnSpc>
                <a:spcPts val="8329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</a:t>
            </a:r>
          </a:p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</a:t>
            </a:r>
          </a:p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Process</a:t>
            </a:r>
          </a:p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  <a:p>
            <a:pPr marL="899124" lvl="1" indent="-449562" algn="l">
              <a:lnSpc>
                <a:spcPts val="6913"/>
              </a:lnSpc>
              <a:buFont typeface="Arial"/>
              <a:buChar char="•"/>
            </a:pPr>
            <a:r>
              <a:rPr lang="en-US" sz="4164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</a:t>
            </a:r>
          </a:p>
          <a:p>
            <a:pPr marL="0" lvl="0" indent="0" algn="l">
              <a:lnSpc>
                <a:spcPts val="6913"/>
              </a:lnSpc>
            </a:pPr>
            <a:endParaRPr lang="en-US" sz="4164" b="1" u="none" strike="noStrike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5040" y="2823602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57534" y="5667472"/>
            <a:ext cx="6131542" cy="4619528"/>
          </a:xfrm>
          <a:custGeom>
            <a:avLst/>
            <a:gdLst/>
            <a:ahLst/>
            <a:cxnLst/>
            <a:rect l="l" t="t" r="r" b="b"/>
            <a:pathLst>
              <a:path w="6131542" h="4619528">
                <a:moveTo>
                  <a:pt x="0" y="0"/>
                </a:moveTo>
                <a:lnTo>
                  <a:pt x="6131541" y="0"/>
                </a:lnTo>
                <a:lnTo>
                  <a:pt x="6131541" y="4619528"/>
                </a:lnTo>
                <a:lnTo>
                  <a:pt x="0" y="461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76127" y="2756927"/>
            <a:ext cx="1066725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Generate graph using GraphARM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30555" y="3531101"/>
            <a:ext cx="15557445" cy="248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projection plot below shows the output graph after full integration of the GU-net and GraphARM diffusion model.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graph appears to be more chaotic and irregular, with dispersed patterns, loops, and clusters that do not exist in the original.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99239" y="7273310"/>
            <a:ext cx="3296080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Similarity index &lt; </a:t>
            </a:r>
            <a:r>
              <a:rPr lang="en-US" sz="3000" b="1">
                <a:solidFill>
                  <a:srgbClr val="FF3131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20%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72958" y="3279237"/>
            <a:ext cx="14032425" cy="499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endParaRPr/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While the original graphs show a close correspondence between node and edge distributions, both models (CycleGAN and GraphARM) exhibit inconsistent edge patterns, with GraphARM producing more intricate but less meaningful connections.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CycleGAN with GU-net provides smoother, more consistent results compared to GraphARM, but both models struggle to capture the inherent original graph’s structure and connectivity, indicating further improvement is needed in graph replication.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1047057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Results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48821" y="401384"/>
            <a:ext cx="9211467" cy="9587445"/>
          </a:xfrm>
          <a:custGeom>
            <a:avLst/>
            <a:gdLst/>
            <a:ahLst/>
            <a:cxnLst/>
            <a:rect l="l" t="t" r="r" b="b"/>
            <a:pathLst>
              <a:path w="9211467" h="9587445">
                <a:moveTo>
                  <a:pt x="0" y="0"/>
                </a:moveTo>
                <a:lnTo>
                  <a:pt x="9211467" y="0"/>
                </a:lnTo>
                <a:lnTo>
                  <a:pt x="9211467" y="9587445"/>
                </a:lnTo>
                <a:lnTo>
                  <a:pt x="0" y="958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1028700" y="1194289"/>
            <a:ext cx="818098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Testing plan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38759" y="4029358"/>
            <a:ext cx="6307782" cy="288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following is the Testing plan of the proposed system as presented in phase A of the project with the addition of the actual result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3672" y="2752348"/>
            <a:ext cx="1047057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72958" y="3639594"/>
            <a:ext cx="14032425" cy="436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We researched a new approach combining GU-net with GraphARM to generate multi-scale graphs, focusing on capturing complex structural relationships.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simulated graphs are generally inherent in the structured properties of the basic graph.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To improve performance, we could explore alternative diffusion models better suited to the task and refine the integration of GU-net, addressing padding and structural challenges in its training.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16366" y="174033"/>
            <a:ext cx="9990848" cy="9938933"/>
          </a:xfrm>
          <a:custGeom>
            <a:avLst/>
            <a:gdLst/>
            <a:ahLst/>
            <a:cxnLst/>
            <a:rect l="l" t="t" r="r" b="b"/>
            <a:pathLst>
              <a:path w="9990848" h="9938933">
                <a:moveTo>
                  <a:pt x="0" y="0"/>
                </a:moveTo>
                <a:lnTo>
                  <a:pt x="9990848" y="0"/>
                </a:lnTo>
                <a:lnTo>
                  <a:pt x="9990848" y="9938934"/>
                </a:lnTo>
                <a:lnTo>
                  <a:pt x="0" y="9938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1" b="-261"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90187" y="7370242"/>
            <a:ext cx="2620287" cy="2695520"/>
          </a:xfrm>
          <a:custGeom>
            <a:avLst/>
            <a:gdLst/>
            <a:ahLst/>
            <a:cxnLst/>
            <a:rect l="l" t="t" r="r" b="b"/>
            <a:pathLst>
              <a:path w="2620287" h="2695520">
                <a:moveTo>
                  <a:pt x="0" y="0"/>
                </a:moveTo>
                <a:lnTo>
                  <a:pt x="2620288" y="0"/>
                </a:lnTo>
                <a:lnTo>
                  <a:pt x="2620288" y="2695520"/>
                </a:lnTo>
                <a:lnTo>
                  <a:pt x="0" y="269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8" t="-298" r="-15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3274496"/>
            <a:ext cx="13622542" cy="436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generation suggests creating graph structures modeling desired relationships between objects, this is essential for applications like social networks, bioinformatics, and recommendation systems.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common problem of graph generation methods lies in their inability to efficiently capture hierarchical relationships.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Possible unsuccessful modeling leads to incomplete data representations, resulting in suboptimal performance across various applications.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6537" y="3028075"/>
            <a:ext cx="62247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Purpose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333" y="1095375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892330" y="3274455"/>
            <a:ext cx="13622542" cy="248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To address those issues, we consider a new model within the known Misc-GAN framework architecture.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proposed model uses the GU-net's capabilities to capture the hierarchical complexity of the given graph and incorporates a new diffusion-based approach for graph generation.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6537" y="3028075"/>
            <a:ext cx="62247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7601690" y="5756711"/>
            <a:ext cx="9226409" cy="4472986"/>
          </a:xfrm>
          <a:custGeom>
            <a:avLst/>
            <a:gdLst/>
            <a:ahLst/>
            <a:cxnLst/>
            <a:rect l="l" t="t" r="r" b="b"/>
            <a:pathLst>
              <a:path w="9226409" h="4472986">
                <a:moveTo>
                  <a:pt x="0" y="0"/>
                </a:moveTo>
                <a:lnTo>
                  <a:pt x="9226410" y="0"/>
                </a:lnTo>
                <a:lnTo>
                  <a:pt x="9226410" y="4472986"/>
                </a:lnTo>
                <a:lnTo>
                  <a:pt x="0" y="447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2958" y="3866786"/>
            <a:ext cx="13622542" cy="436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first step consists of the data pre-processing.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Based on the inherent architecture, the project also is composed of three main modules: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Testing and evaluation are used to test the resulting graph.</a:t>
            </a:r>
          </a:p>
          <a:p>
            <a:pPr algn="l">
              <a:lnSpc>
                <a:spcPts val="4980"/>
              </a:lnSpc>
            </a:pPr>
            <a:endParaRPr lang="en-US" sz="3000" b="1">
              <a:solidFill>
                <a:srgbClr val="1F202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50805" y="5151427"/>
            <a:ext cx="4756845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representation module 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generation module</a:t>
            </a:r>
          </a:p>
          <a:p>
            <a:pPr marL="647700" lvl="1" indent="-323850" algn="l">
              <a:lnSpc>
                <a:spcPts val="498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Graph reconstruction module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3672" y="2752348"/>
            <a:ext cx="25244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Pre-process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147088" y="3913628"/>
            <a:ext cx="677751" cy="6777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144209" y="3882933"/>
            <a:ext cx="9054104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Covert </a:t>
            </a:r>
            <a:r>
              <a:rPr lang="en-US" sz="3000" b="1" u="none" strike="noStrike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dataset into the desired format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37908" y="408962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147088" y="5296228"/>
            <a:ext cx="677751" cy="6777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144209" y="8028083"/>
            <a:ext cx="513384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Pre-train the GU-net.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37908" y="547222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147088" y="6678829"/>
            <a:ext cx="677751" cy="6777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144209" y="5265534"/>
            <a:ext cx="513384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Remove irrelevant data.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37908" y="685482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147088" y="8061430"/>
            <a:ext cx="677751" cy="67775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144209" y="6648134"/>
            <a:ext cx="513384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80"/>
              </a:lnSpc>
              <a:spcBef>
                <a:spcPct val="0"/>
              </a:spcBef>
            </a:pPr>
            <a:r>
              <a:rPr lang="en-US" sz="300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Padd missing nodes.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237908" y="823742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920617" y="4266833"/>
            <a:ext cx="7536847" cy="6020167"/>
          </a:xfrm>
          <a:custGeom>
            <a:avLst/>
            <a:gdLst/>
            <a:ahLst/>
            <a:cxnLst/>
            <a:rect l="l" t="t" r="r" b="b"/>
            <a:pathLst>
              <a:path w="7536847" h="6020167">
                <a:moveTo>
                  <a:pt x="0" y="0"/>
                </a:moveTo>
                <a:lnTo>
                  <a:pt x="7536847" y="0"/>
                </a:lnTo>
                <a:lnTo>
                  <a:pt x="7536847" y="6020167"/>
                </a:lnTo>
                <a:lnTo>
                  <a:pt x="0" y="602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6" r="-19042" b="-676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641055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 representation module</a:t>
            </a: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1178B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93150" y="3536046"/>
            <a:ext cx="14904312" cy="11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018" lvl="1" indent="-318509" algn="l">
              <a:lnSpc>
                <a:spcPts val="4897"/>
              </a:lnSpc>
              <a:buFont typeface="Arial"/>
              <a:buChar char="•"/>
            </a:pPr>
            <a:r>
              <a:rPr lang="en-US" sz="295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After pre-processing, complex graph structures is captured in different granularity level using the Encoder of GU-net model.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264810" y="4838437"/>
            <a:ext cx="9477291" cy="5378087"/>
          </a:xfrm>
          <a:custGeom>
            <a:avLst/>
            <a:gdLst/>
            <a:ahLst/>
            <a:cxnLst/>
            <a:rect l="l" t="t" r="r" b="b"/>
            <a:pathLst>
              <a:path w="9477291" h="5378087">
                <a:moveTo>
                  <a:pt x="0" y="0"/>
                </a:moveTo>
                <a:lnTo>
                  <a:pt x="9477291" y="0"/>
                </a:lnTo>
                <a:lnTo>
                  <a:pt x="9477291" y="5378087"/>
                </a:lnTo>
                <a:lnTo>
                  <a:pt x="0" y="537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641055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 generation module</a:t>
            </a: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1178B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93150" y="3536046"/>
            <a:ext cx="14904312" cy="11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018" lvl="1" indent="-318509" algn="l">
              <a:lnSpc>
                <a:spcPts val="4897"/>
              </a:lnSpc>
              <a:buFont typeface="Arial"/>
              <a:buChar char="•"/>
            </a:pPr>
            <a:r>
              <a:rPr lang="en-US" sz="295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Each coarsen graph is separately fed to the diffusion model, aiming to generate various target graphs as the base of the Graph Reconstruction Module.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4333" y="1095375"/>
            <a:ext cx="412551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model</a:t>
            </a:r>
          </a:p>
          <a:p>
            <a:pPr algn="l">
              <a:lnSpc>
                <a:spcPts val="7150"/>
              </a:lnSpc>
            </a:pPr>
            <a:endParaRPr lang="en-US" sz="6500" b="1">
              <a:solidFill>
                <a:srgbClr val="1178BE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22585" y="2819023"/>
            <a:ext cx="850374" cy="850374"/>
            <a:chOff x="0" y="0"/>
            <a:chExt cx="178502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961510" y="4258268"/>
            <a:ext cx="8878184" cy="5922398"/>
          </a:xfrm>
          <a:custGeom>
            <a:avLst/>
            <a:gdLst/>
            <a:ahLst/>
            <a:cxnLst/>
            <a:rect l="l" t="t" r="r" b="b"/>
            <a:pathLst>
              <a:path w="8878184" h="5922398">
                <a:moveTo>
                  <a:pt x="0" y="0"/>
                </a:moveTo>
                <a:lnTo>
                  <a:pt x="8878184" y="0"/>
                </a:lnTo>
                <a:lnTo>
                  <a:pt x="8878184" y="5922399"/>
                </a:lnTo>
                <a:lnTo>
                  <a:pt x="0" y="5922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3672" y="2752348"/>
            <a:ext cx="641055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 reconstruction module</a:t>
            </a:r>
          </a:p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1178B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57440" y="3536046"/>
            <a:ext cx="14892397" cy="119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018" lvl="1" indent="-318509" algn="l">
              <a:lnSpc>
                <a:spcPts val="4897"/>
              </a:lnSpc>
              <a:spcBef>
                <a:spcPct val="0"/>
              </a:spcBef>
              <a:buFont typeface="Arial"/>
              <a:buChar char="•"/>
            </a:pPr>
            <a:r>
              <a:rPr lang="en-US" sz="295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Combining all coarsen graphs to restore the compressed graph using the decoder part of the GU-net model.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1082</Words>
  <Application>Microsoft Office PowerPoint</Application>
  <PresentationFormat>Custom</PresentationFormat>
  <Paragraphs>179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Open Sans Bold</vt:lpstr>
      <vt:lpstr>Canva Sans</vt:lpstr>
      <vt:lpstr>Barlow Condensed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multi-scale</dc:title>
  <dc:creator>shahar vachiler</dc:creator>
  <cp:lastModifiedBy>shahar vachiler</cp:lastModifiedBy>
  <cp:revision>2</cp:revision>
  <dcterms:created xsi:type="dcterms:W3CDTF">2006-08-16T00:00:00Z</dcterms:created>
  <dcterms:modified xsi:type="dcterms:W3CDTF">2024-09-19T06:16:05Z</dcterms:modified>
  <dc:identifier>DAGDOU2-2IE</dc:identifier>
</cp:coreProperties>
</file>